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7" r:id="rId2"/>
    <p:sldId id="258" r:id="rId3"/>
    <p:sldId id="259" r:id="rId4"/>
    <p:sldId id="260" r:id="rId5"/>
    <p:sldId id="261" r:id="rId6"/>
    <p:sldId id="262" r:id="rId7"/>
    <p:sldId id="265" r:id="rId8"/>
    <p:sldId id="264" r:id="rId9"/>
    <p:sldId id="263" r:id="rId10"/>
    <p:sldId id="271" r:id="rId11"/>
    <p:sldId id="270" r:id="rId12"/>
    <p:sldId id="269" r:id="rId13"/>
    <p:sldId id="268" r:id="rId14"/>
    <p:sldId id="267" r:id="rId15"/>
    <p:sldId id="278" r:id="rId16"/>
    <p:sldId id="272" r:id="rId17"/>
    <p:sldId id="273" r:id="rId18"/>
    <p:sldId id="274" r:id="rId19"/>
    <p:sldId id="299" r:id="rId20"/>
    <p:sldId id="279" r:id="rId21"/>
    <p:sldId id="302" r:id="rId22"/>
    <p:sldId id="284" r:id="rId23"/>
    <p:sldId id="285" r:id="rId24"/>
    <p:sldId id="286" r:id="rId25"/>
    <p:sldId id="287" r:id="rId26"/>
    <p:sldId id="288" r:id="rId27"/>
    <p:sldId id="289" r:id="rId28"/>
    <p:sldId id="298" r:id="rId29"/>
    <p:sldId id="291" r:id="rId30"/>
    <p:sldId id="292" r:id="rId31"/>
    <p:sldId id="303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5317A-44E5-4361-A34E-021C75539894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EE162-AA96-4548-9321-1AF841A76C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1249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ভিডিও</a:t>
            </a:r>
            <a:r>
              <a:rPr lang="bn-BD" baseline="0" dirty="0" smtClean="0"/>
              <a:t> প্রদর্শনের মাধ্যমে পাঠ ঘোষণা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59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পাঠ</a:t>
            </a:r>
            <a:r>
              <a:rPr lang="bn-BD" baseline="0" dirty="0" smtClean="0"/>
              <a:t> ঘোষণা দিবে শিক্ষার্থী খাতায় লিখে নেবে।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9857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বিভিন্ন দেশের দূর্নীতির</a:t>
            </a:r>
            <a:r>
              <a:rPr lang="bn-BD" baseline="0" dirty="0" smtClean="0"/>
              <a:t> চিত্র প্রদর্শন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540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সমাজের মানুষের</a:t>
            </a:r>
            <a:r>
              <a:rPr lang="bn-BD" baseline="0" dirty="0" smtClean="0"/>
              <a:t> দূর্নীতি বিরুদ্ধে অবস্থান বর্ণনা করা হবে।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00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যন্ত্রের কারণে দূর্নীতি প্রকাশ পাচ্ছে।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EE162-AA96-4548-9321-1AF841A76C2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584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327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81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053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52400" y="152400"/>
            <a:ext cx="8839200" cy="65532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922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283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3419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093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838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66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141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348717D-22EB-4D01-8955-58177F1AAF76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230363B-301F-4C3A-BB7B-DBCC81466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10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4572000"/>
            <a:ext cx="1924050" cy="227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162800" y="25400"/>
            <a:ext cx="1924050" cy="256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93675" y="-142876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38975" y="4714875"/>
            <a:ext cx="19240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839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7.w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gif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935867"/>
            <a:ext cx="7307705" cy="304698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পাঠটি শ্রেণিকক্ষে উপস্থাপনের 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পরামর্শ ও দিক-</a:t>
            </a:r>
            <a:r>
              <a:rPr lang="en-US" sz="32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নির্দেশনা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Slide Note 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 দেয়া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স্লাইড-নোটগুলো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'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বেন এবং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en-US" sz="3200" dirty="0" smtClean="0"/>
              <a:t>5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চেপে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উপস্থাপন শুরু করতে পারেন।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পাশাপাশি আপনার নিজস্ব চিন্তা-চেতনা কনটেন্টকে আরো বেশী ফলপ্রসু করবে আশা করি</a:t>
            </a:r>
            <a:r>
              <a:rPr lang="bn-BD" sz="32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...</a:t>
            </a:r>
            <a:endParaRPr lang="en-US" sz="3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14401" y="838200"/>
            <a:ext cx="7307705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</a:t>
            </a:r>
          </a:p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তাই স্লাইডটি হাইড অবস্থায় আছে।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5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0764" y="381000"/>
            <a:ext cx="6477000" cy="76944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সমাজ</a:t>
            </a: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দ</a:t>
            </a:r>
            <a:r>
              <a:rPr lang="bn-BD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ু</a:t>
            </a:r>
            <a:r>
              <a:rPr lang="en-US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bn-BD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প্রশ্রয়</a:t>
            </a: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4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না</a:t>
            </a:r>
            <a:endParaRPr lang="en-US" sz="44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Motiar D. Content\Class Viii\Picture\New folder\anti_corruption_by_zahid_rubai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752599"/>
            <a:ext cx="3889664" cy="2057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RAFI\Desktop\Bangladesh_Rally-in-Bogra_6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31817"/>
            <a:ext cx="3906149" cy="20781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RAFI\Desktop\cartoon-vs-corruptio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165023"/>
            <a:ext cx="3889664" cy="21768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RAFI\Desktop\234170-IndiaAntiCorruptionProtestsAnnaHazareAFP-1313662903-625-640x48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399" y="4114800"/>
            <a:ext cx="3906149" cy="22271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032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651164"/>
            <a:ext cx="80772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কোথাও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দ</a:t>
            </a:r>
            <a:r>
              <a:rPr lang="bn-BD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হলে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পেয়ে</a:t>
            </a:r>
            <a:r>
              <a:rPr lang="en-US" sz="32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যাচ্ছে</a:t>
            </a:r>
            <a:endParaRPr lang="en-US" sz="32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101" name="Picture 5" descr="E:\MOTIAR\Motiar D. Content\Class Viii\Picture\New folder\corruption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055" y="1600200"/>
            <a:ext cx="3810000" cy="4057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2095500" y="4800600"/>
            <a:ext cx="952500" cy="7257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138391" y="3913915"/>
            <a:ext cx="952500" cy="725700"/>
          </a:xfrm>
          <a:prstGeom prst="ellipse">
            <a:avLst/>
          </a:prstGeom>
          <a:noFill/>
          <a:ln w="57150">
            <a:solidFill>
              <a:schemeClr val="bg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10" t="9469" r="16782" b="9920"/>
          <a:stretch/>
        </p:blipFill>
        <p:spPr bwMode="auto">
          <a:xfrm>
            <a:off x="4708521" y="1600200"/>
            <a:ext cx="3902079" cy="40577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7243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00200" y="449758"/>
            <a:ext cx="6019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দক্ষভাবে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6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পরিচালনা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Motiar D. Content\Class Viii\Picture\New folder\pic-H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965864" cy="358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Motiar D. Content\Class Viii\Picture\New folder\IMG_9173 (Small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295400"/>
            <a:ext cx="3790950" cy="3581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197173"/>
            <a:ext cx="82296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পুরানো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কালের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কাগজপত্রে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পদ্ধতি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বাতিল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প্রযুক্তির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আওতায়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আনা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371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0"/>
            <a:ext cx="83820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আর্থিক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লেনদেনে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Motiar\Desktop\IMG_20150601_13022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349038"/>
            <a:ext cx="6324600" cy="393192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RAFI\Desktop\taka-14258115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4264" y="3789218"/>
            <a:ext cx="1368136" cy="10515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56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\Motiar D. Content\Class Viii\Picture\New folder\stock-photo-don-t-be-afraid-from-your-computer-43663879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9"/>
          <a:stretch/>
        </p:blipFill>
        <p:spPr bwMode="auto">
          <a:xfrm>
            <a:off x="685800" y="2209800"/>
            <a:ext cx="3581400" cy="3661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E:\MOTIAR\Motiar D. Content\Class Viii\Picture\New folder\anger2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209799"/>
            <a:ext cx="3657600" cy="36617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4800" y="943735"/>
            <a:ext cx="84582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ু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পরায়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ণ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7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685800"/>
            <a:ext cx="4419600" cy="923330"/>
          </a:xfrm>
          <a:prstGeom prst="rect">
            <a:avLst/>
          </a:prstGeom>
          <a:solidFill>
            <a:srgbClr val="FFFFCC"/>
          </a:solidFill>
          <a:ln w="76200">
            <a:solidFill>
              <a:srgbClr val="00206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5400" dirty="0" smtClean="0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n>
                  <a:solidFill>
                    <a:sysClr val="windowText" lastClr="000000"/>
                  </a:solidFill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3122950"/>
            <a:ext cx="8305800" cy="1446550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নিরসনে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MOTIAR\D,contennt Picture 2\পাঠ ৪ ব্যবসা\pair 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58311"/>
            <a:ext cx="2071255" cy="1952625"/>
          </a:xfrm>
          <a:prstGeom prst="ellipse">
            <a:avLst/>
          </a:prstGeom>
          <a:ln w="63500" cap="rnd">
            <a:solidFill>
              <a:srgbClr val="00206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138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381000"/>
            <a:ext cx="8153400" cy="1200329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বড় অংকের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সুনির্দিষ্ট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নিয়ম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মেনে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বিজ্ঞপ্তি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টেন্ডার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হ</a:t>
            </a:r>
            <a:r>
              <a:rPr lang="bn-BD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en-US" sz="3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 descr="E:\MOTIAR\Motiar D. Content\Class Viii\Picture\New folder\Steel_Furni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09798"/>
            <a:ext cx="3086100" cy="4301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8" name="Picture 2" descr="E:\MOTIAR\Motiar D. Content\Class Viii\Picture\পাঠ ২০\tender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2209799"/>
            <a:ext cx="3327400" cy="430167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032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1800" y="381000"/>
            <a:ext cx="36576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5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টেন্ডারিং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 descr="E:\MOTIAR\Motiar D. Content\Class Viii\Picture\New folder\e-tendering_dainikdhakareport_448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752600"/>
            <a:ext cx="5791200" cy="3657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8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:\MOTIAR\Motiar D. Content\Class Viii\Picture\New folder\Captur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810000" cy="34480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4">
                <a:lumMod val="40000"/>
                <a:lumOff val="6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001000" cy="1200329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টেন্ডার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বিশেষ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পো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র্টাল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7" name="Picture 3" descr="C:\Users\RAFI\Desktop\cptuEgp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1153" y="2743200"/>
            <a:ext cx="3186547" cy="27016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830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457200"/>
            <a:ext cx="81534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পরা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হস্তক্ষেপ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ভয়ভীতি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দেখিয়ে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জোর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MOTIAR\Motiar D. Content\Class Viii\Picture\New folder\fc96712bf8ca422072822b244dddfb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836" y="2133600"/>
            <a:ext cx="4076700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E:\MOTIAR\Motiar D. Content\Class Viii\Picture\New folder\490ed935ff40e61f46b220c5de22063c-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057400"/>
            <a:ext cx="3797830" cy="3238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597430" y="453758"/>
            <a:ext cx="81534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বিজ্ঞপ্তি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আগ্রহী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টাকায়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লিখিতভাবে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জানবে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কর্তৃপক্ষ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সাশ্রয়ী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মূল্যদাতাকে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কাজটি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প্রদান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New folder\City Bank signing October 2_1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2590800"/>
            <a:ext cx="7467600" cy="36224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92D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23900" y="210979"/>
            <a:ext cx="75438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টেন্ডারিংয়ের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শুধু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পুরো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সম্পূর্ণ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হওয়ায়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এসেছে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2" descr="E:\MOTIAR\Motiar D. Content\Class Viii\Picture\New folder\auto_auto-3takim-opozitar-copy1429283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85498"/>
            <a:ext cx="7391400" cy="3476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29993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E:\MOTIAR\Motiar D. Content\Class Viii\Picture\পাঠ ৫৫\animated-welcome-flower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457200"/>
            <a:ext cx="5638800" cy="2209800"/>
          </a:xfrm>
          <a:prstGeom prst="rect">
            <a:avLst/>
          </a:prstGeom>
          <a:noFill/>
        </p:spPr>
      </p:pic>
      <p:pic>
        <p:nvPicPr>
          <p:cNvPr id="3078" name="Picture 6" descr="E:\MOTIAR\Motiar D. Content\Class Viii\Picture\New folder\draft_lens8906471module78296941photo_1263134872help_poor_anti_corruption_XWpe5_167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771774"/>
            <a:ext cx="6492240" cy="32968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482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যারা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2" name="Picture 4" descr="E:\MOTIAR\Motiar D. Content\Class Viii\Picture\New folder\1427500106_05-3C_copy.jp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91" y="2410691"/>
            <a:ext cx="3810000" cy="3171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173" name="Picture 5" descr="E:\MOTIAR\Motiar D. Content\Class Viii\Picture\New folder\141889575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1218" y="2410691"/>
            <a:ext cx="4088812" cy="31718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57200" y="6096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দালাল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আড়ৎদার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উৎপাদনকারীর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কম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দামে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MOTIAR\Motiar D. Content\Class Viii\Picture\New folder\DSCF460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3809999" cy="32099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E:\MOTIAR\Motiar D. Content\Class Viii\Picture\New folder\bogra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438401"/>
            <a:ext cx="4165599" cy="320992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8" name="Rectangle 7"/>
          <p:cNvSpPr/>
          <p:nvPr/>
        </p:nvSpPr>
        <p:spPr>
          <a:xfrm>
            <a:off x="495299" y="855821"/>
            <a:ext cx="7543800" cy="584775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তৈরিকার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উৎপাদনকারী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মূল্য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E:\MOTIAR\Motiar D. Content\Class Viii\Picture\New folder\1_695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09800"/>
            <a:ext cx="3924300" cy="34956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E:\MOTIAR\Motiar D. Content\Class Viii\Picture\New folder\Bogra-Vegetable-Marketupload-e1421250094245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723" y="2339870"/>
            <a:ext cx="3733799" cy="34177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23900" y="4572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উৎপাদনকারীরাও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সরাসরি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ক্রেতার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পারছে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2" descr="E:\MOTIAR\Motiar D. Content\Class Viii\Picture\পাঠ ২০\Capture 2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7772400" cy="37037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455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2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2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7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2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0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3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2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2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2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  <p:bldP spid="5" grpId="0" animBg="1"/>
      <p:bldP spid="5" grpId="1" animBg="1"/>
      <p:bldP spid="8" grpId="0" animBg="1"/>
      <p:bldP spid="8" grpId="1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1" y="4788970"/>
            <a:ext cx="8915399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ই-কমার্স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ইলেকট্রনিক 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কমার্স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মাধ্যমে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পণ্য বা সেবা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ক্র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 বিক্র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য়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হ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য়ে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থাকে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9" name="Picture 3" descr="C:\Users\Motiar\Desktop\ecommerce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449366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971800" y="533400"/>
            <a:ext cx="3306366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কর্মাস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893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85800" y="3048000"/>
            <a:ext cx="78486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পণ্য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বিক্রির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প্রয়োজন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শোরুম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দোকানের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গুদাম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দুটোই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বাঁচে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72671"/>
              </p:ext>
            </p:extLst>
          </p:nvPr>
        </p:nvGraphicFramePr>
        <p:xfrm>
          <a:off x="4152900" y="1219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20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52900" y="1219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60712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498396"/>
            <a:ext cx="3886200" cy="1107996"/>
          </a:xfrm>
          <a:prstGeom prst="rect">
            <a:avLst/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600" b="1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6600" b="1" cap="none" spc="0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cap="none" spc="0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কাজ</a:t>
            </a:r>
            <a:endParaRPr lang="en-US" sz="6600" b="1" cap="none" spc="0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991465"/>
            <a:ext cx="8077200" cy="1938992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একজন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পরায়নকে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ধরা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নাটিকা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মঞ্চস্থ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122" name="Picture 2" descr="E:\MOTIAR\D,contennt Picture 2\পাঠ ১৫-১৮\group wor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74783"/>
            <a:ext cx="1823884" cy="195522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6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5" y="6096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ক্ষমতাশালী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অবিচার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146" name="Picture 2" descr="E:\MOTIAR\Motiar D. Content\Class Viii\Picture\পাঠ ২০\Untitled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09800"/>
            <a:ext cx="3505200" cy="365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E:\MOTIAR\Motiar D. Content\Class Viii\Picture\পাঠ ২০\120209-mc-ss-logo2.660;660;7;70;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230" y="2209800"/>
            <a:ext cx="3996170" cy="3810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92D05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2761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3455" y="533400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ক্ষমতাশালী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যুদ্ধবিগ্রহ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সাধারণ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নানা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বিপর্যয়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দুঃখ-দূর্দশার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মুখোমুখি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170" name="Picture 2" descr="E:\MOTIAR\Motiar D. Content\Class Viii\Picture\পাঠ ২০\gaza_187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8455" y="4038601"/>
            <a:ext cx="3733800" cy="2667000"/>
          </a:xfrm>
          <a:prstGeom prst="ellipse">
            <a:avLst/>
          </a:prstGeom>
          <a:ln w="63500" cap="rnd">
            <a:solidFill>
              <a:srgbClr val="FFC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E:\MOTIAR\Motiar D. Content\Class Viii\Picture\পাঠ ২০\pal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873" y="2057400"/>
            <a:ext cx="3200400" cy="2353747"/>
          </a:xfrm>
          <a:prstGeom prst="ellipse">
            <a:avLst/>
          </a:prstGeom>
          <a:ln w="63500" cap="rnd">
            <a:solidFill>
              <a:srgbClr val="00B0F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:\MOTIAR\Motiar D. Content\Class Viii\Picture\পাঠ ২০\pal-bab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57400"/>
            <a:ext cx="3073400" cy="2590800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Users\RAFI\Desktop\New folder\explosion-animation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981200"/>
            <a:ext cx="2874819" cy="206432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879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0" y="457200"/>
            <a:ext cx="7543800" cy="156966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একসময়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ক্ষমতাশালী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ক্ষমতা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কিন্তু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বর্তমানে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ইন্টানেটের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ঐ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সকল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দেশের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অনেক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সামনে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পাচ্ছে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194" name="Picture 2" descr="E:\MOTIAR\Motiar D. Content\Class Viii\Picture\পাঠ ২০\wikileak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7772400" cy="3771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61718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533400"/>
            <a:ext cx="8153400" cy="1569660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উইকিলিকস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নামক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এ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সারা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পৃথিবীতে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আলোড়ন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সৃষ্টি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করেছে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নেটওয়ার্ক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ভিত্তিক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ছোট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সংগঠনকে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বড়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প্রতিষ্ঠান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সমীহ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218" name="Picture 2" descr="E:\MOTIAR\Motiar D. Content\Class Viii\Picture\পাঠ ২০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777836"/>
            <a:ext cx="5105400" cy="347056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3133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5839" y="1219200"/>
            <a:ext cx="4781961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নিরসনের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হাতিয়ার</a:t>
            </a:r>
            <a:r>
              <a:rPr lang="en-US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spc="5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2800" b="1" spc="5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? </a:t>
            </a:r>
            <a:endParaRPr lang="en-US" sz="2800" b="1" spc="5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055" y="1935002"/>
            <a:ext cx="2068325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মিডিয়া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1588" y="2571335"/>
            <a:ext cx="204751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5634" y="2571334"/>
            <a:ext cx="224476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55634" y="1948857"/>
            <a:ext cx="2244759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4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টেলিকমিনিকেশন</a:t>
            </a:r>
            <a:endParaRPr lang="bn-BD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475838" y="1981200"/>
            <a:ext cx="598219" cy="539132"/>
            <a:chOff x="5717597" y="1752600"/>
            <a:chExt cx="680605" cy="609600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oup 9"/>
          <p:cNvGrpSpPr/>
          <p:nvPr/>
        </p:nvGrpSpPr>
        <p:grpSpPr>
          <a:xfrm>
            <a:off x="560470" y="2286000"/>
            <a:ext cx="935819" cy="694030"/>
            <a:chOff x="7086600" y="4953652"/>
            <a:chExt cx="1037453" cy="914400"/>
          </a:xfrm>
        </p:grpSpPr>
        <p:cxnSp>
          <p:nvCxnSpPr>
            <p:cNvPr id="11" name="Straight Connector 10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5664142" y="62350"/>
            <a:ext cx="1727258" cy="1593974"/>
            <a:chOff x="5204913" y="948667"/>
            <a:chExt cx="3023433" cy="2860964"/>
          </a:xfrm>
        </p:grpSpPr>
        <p:sp>
          <p:nvSpPr>
            <p:cNvPr id="14" name="Oval 13"/>
            <p:cNvSpPr/>
            <p:nvPr/>
          </p:nvSpPr>
          <p:spPr>
            <a:xfrm>
              <a:off x="5204913" y="948667"/>
              <a:ext cx="3023433" cy="2860964"/>
            </a:xfrm>
            <a:prstGeom prst="ellipse">
              <a:avLst/>
            </a:prstGeom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10588" y="1642408"/>
              <a:ext cx="2147103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33CC"/>
                    </a:solidFill>
                    <a:prstDash val="solid"/>
                  </a:ln>
                  <a:solidFill>
                    <a:srgbClr val="FF33CC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33CC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664142" y="83120"/>
            <a:ext cx="1727258" cy="1593974"/>
            <a:chOff x="8225056" y="941740"/>
            <a:chExt cx="3023434" cy="2860964"/>
          </a:xfrm>
        </p:grpSpPr>
        <p:sp>
          <p:nvSpPr>
            <p:cNvPr id="17" name="Oval 16"/>
            <p:cNvSpPr/>
            <p:nvPr/>
          </p:nvSpPr>
          <p:spPr>
            <a:xfrm>
              <a:off x="8225056" y="941740"/>
              <a:ext cx="3023434" cy="2860964"/>
            </a:xfrm>
            <a:prstGeom prst="ellipse">
              <a:avLst/>
            </a:prstGeom>
            <a:solidFill>
              <a:srgbClr val="00B050"/>
            </a:solidFill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8716440" y="1636206"/>
              <a:ext cx="2197608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4574686" y="2514600"/>
            <a:ext cx="541360" cy="503845"/>
            <a:chOff x="5717597" y="1752600"/>
            <a:chExt cx="680605" cy="609600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4597430" y="1981200"/>
            <a:ext cx="578834" cy="503845"/>
            <a:chOff x="5717597" y="1752600"/>
            <a:chExt cx="680605" cy="609600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582742" y="3810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6000" b="1" dirty="0" smtClean="0">
                <a:ln w="1143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6000" b="1" dirty="0">
              <a:ln w="11430"/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7924" y="3276600"/>
            <a:ext cx="4869875" cy="523220"/>
          </a:xfrm>
          <a:prstGeom prst="rect">
            <a:avLst/>
          </a:prstGeom>
          <a:solidFill>
            <a:srgbClr val="FFCCCC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ই-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টেন্ডারিং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পোর্টাল</a:t>
            </a:r>
            <a:r>
              <a:rPr lang="en-US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কোনটি</a:t>
            </a:r>
            <a:r>
              <a:rPr lang="bn-BD" sz="2800" dirty="0" smtClean="0">
                <a:ln w="0">
                  <a:solidFill>
                    <a:sysClr val="windowText" lastClr="000000"/>
                  </a:solidFill>
                </a:ln>
                <a:solidFill>
                  <a:schemeClr val="accent4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n w="0">
                <a:solidFill>
                  <a:sysClr val="windowText" lastClr="000000"/>
                </a:solidFill>
              </a:ln>
              <a:solidFill>
                <a:schemeClr val="accent4">
                  <a:lumMod val="1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7200" y="3901294"/>
            <a:ext cx="207777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e-mail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733734" y="3933227"/>
            <a:ext cx="2123351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C-net</a:t>
            </a:r>
            <a:endParaRPr lang="en-US" sz="24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736608" y="4449633"/>
            <a:ext cx="2121392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ঘ.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e-cash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1488" y="4482971"/>
            <a:ext cx="2068030" cy="46166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400" dirty="0" smtClean="0">
                <a:solidFill>
                  <a:schemeClr val="accent4">
                    <a:lumMod val="1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</a:t>
            </a:r>
            <a:r>
              <a:rPr lang="bn-BD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e</a:t>
            </a:r>
            <a:r>
              <a:rPr lang="en-US" sz="24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-GP</a:t>
            </a:r>
            <a:endParaRPr lang="en-US" sz="2400" dirty="0">
              <a:solidFill>
                <a:schemeClr val="accent4">
                  <a:lumMod val="1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493484" y="3932636"/>
            <a:ext cx="530452" cy="506818"/>
            <a:chOff x="5717597" y="1752600"/>
            <a:chExt cx="680605" cy="60960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381000" y="4363254"/>
            <a:ext cx="779433" cy="643233"/>
            <a:chOff x="7086600" y="4953652"/>
            <a:chExt cx="1037453" cy="914400"/>
          </a:xfrm>
        </p:grpSpPr>
        <p:cxnSp>
          <p:nvCxnSpPr>
            <p:cNvPr id="35" name="Straight Connector 34"/>
            <p:cNvCxnSpPr/>
            <p:nvPr/>
          </p:nvCxnSpPr>
          <p:spPr>
            <a:xfrm flipH="1">
              <a:off x="7355126" y="4953652"/>
              <a:ext cx="768927" cy="914400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7086600" y="5410852"/>
              <a:ext cx="268526" cy="408058"/>
            </a:xfrm>
            <a:prstGeom prst="line">
              <a:avLst/>
            </a:prstGeom>
            <a:ln w="82550">
              <a:solidFill>
                <a:srgbClr val="00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4807525" y="4572000"/>
            <a:ext cx="450275" cy="484717"/>
            <a:chOff x="5717597" y="1752600"/>
            <a:chExt cx="680605" cy="609600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4807525" y="3954737"/>
            <a:ext cx="450275" cy="484717"/>
            <a:chOff x="5717597" y="1752600"/>
            <a:chExt cx="680605" cy="609600"/>
          </a:xfrm>
        </p:grpSpPr>
        <p:cxnSp>
          <p:nvCxnSpPr>
            <p:cNvPr id="41" name="Straight Connector 40"/>
            <p:cNvCxnSpPr/>
            <p:nvPr/>
          </p:nvCxnSpPr>
          <p:spPr>
            <a:xfrm>
              <a:off x="5791200" y="1752600"/>
              <a:ext cx="533400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flipV="1">
              <a:off x="5717597" y="1752600"/>
              <a:ext cx="680605" cy="609600"/>
            </a:xfrm>
            <a:prstGeom prst="line">
              <a:avLst/>
            </a:prstGeom>
            <a:ln w="825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>
            <a:off x="5664142" y="68571"/>
            <a:ext cx="1727258" cy="1593974"/>
            <a:chOff x="4717473" y="948667"/>
            <a:chExt cx="3023434" cy="2860964"/>
          </a:xfrm>
        </p:grpSpPr>
        <p:sp>
          <p:nvSpPr>
            <p:cNvPr id="44" name="Oval 43"/>
            <p:cNvSpPr/>
            <p:nvPr/>
          </p:nvSpPr>
          <p:spPr>
            <a:xfrm>
              <a:off x="4717473" y="948667"/>
              <a:ext cx="3023434" cy="2860964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123426" y="1642408"/>
              <a:ext cx="2147102" cy="14915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উত্তর সঠিক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rgbClr val="FF0000"/>
                    </a:solidFill>
                    <a:prstDash val="solid"/>
                  </a:ln>
                  <a:solidFill>
                    <a:srgbClr val="FF0000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হয়েছে</a:t>
              </a:r>
              <a:endParaRPr lang="en-US" sz="240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5638800" y="76200"/>
            <a:ext cx="1727257" cy="1593974"/>
            <a:chOff x="8167922" y="1296627"/>
            <a:chExt cx="3023444" cy="2860964"/>
          </a:xfrm>
          <a:solidFill>
            <a:srgbClr val="00B050"/>
          </a:solidFill>
        </p:grpSpPr>
        <p:sp>
          <p:nvSpPr>
            <p:cNvPr id="47" name="Oval 46"/>
            <p:cNvSpPr/>
            <p:nvPr/>
          </p:nvSpPr>
          <p:spPr>
            <a:xfrm>
              <a:off x="8167922" y="1296627"/>
              <a:ext cx="3023444" cy="2860964"/>
            </a:xfrm>
            <a:prstGeom prst="ellipse">
              <a:avLst/>
            </a:prstGeom>
            <a:grpFill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566171" y="1760380"/>
              <a:ext cx="2197617" cy="149152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আবার চেষ্টা</a:t>
              </a:r>
            </a:p>
            <a:p>
              <a:pPr algn="ctr"/>
              <a:r>
                <a:rPr lang="bn-BD" sz="2400" dirty="0" smtClean="0">
                  <a:ln w="18415" cmpd="sng">
                    <a:solidFill>
                      <a:sysClr val="windowText" lastClr="000000"/>
                    </a:solidFill>
                    <a:prstDash val="solid"/>
                  </a:ln>
                  <a:solidFill>
                    <a:schemeClr val="accent4">
                      <a:lumMod val="10000"/>
                    </a:schemeClr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করি</a:t>
              </a:r>
            </a:p>
          </p:txBody>
        </p:sp>
      </p:grpSp>
      <p:sp>
        <p:nvSpPr>
          <p:cNvPr id="85" name="TextBox 84"/>
          <p:cNvSpPr txBox="1"/>
          <p:nvPr/>
        </p:nvSpPr>
        <p:spPr>
          <a:xfrm>
            <a:off x="457200" y="5562600"/>
            <a:ext cx="72027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কর্মাসের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 smtClean="0">
                <a:solidFill>
                  <a:schemeClr val="accent4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800" b="1" dirty="0">
              <a:solidFill>
                <a:schemeClr val="accent4">
                  <a:lumMod val="1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5047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7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2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0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6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1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9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4"/>
                                            </p:cond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2"/>
                                            </p:cond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7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4932218"/>
            <a:ext cx="7543800" cy="1077218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‘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তথ্যপ্রযুক্তি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ব্যবহারের মাধ্যমে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দূর্নীতিমুক্ত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গড়</a:t>
            </a:r>
            <a:r>
              <a:rPr lang="bn-BD" sz="320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া </a:t>
            </a:r>
            <a:r>
              <a:rPr lang="bn-BD" sz="320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সম্ভব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’ </a:t>
            </a:r>
            <a:r>
              <a:rPr lang="bn-BD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যুক্তি উপস্থা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পন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 rot="3680187">
            <a:off x="2108184" y="1602921"/>
            <a:ext cx="5715000" cy="4654862"/>
          </a:xfrm>
          <a:prstGeom prst="rect">
            <a:avLst/>
          </a:prstGeom>
          <a:noFill/>
        </p:spPr>
        <p:txBody>
          <a:bodyPr wrap="square">
            <a:prstTxWarp prst="textArchUp">
              <a:avLst>
                <a:gd name="adj" fmla="val 1001326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7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E:\MOTIAR\D,contennt Picture 2\hom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21863"/>
            <a:ext cx="2971800" cy="2521537"/>
          </a:xfrm>
          <a:prstGeom prst="ellipse">
            <a:avLst/>
          </a:prstGeom>
          <a:ln w="63500" cap="rnd">
            <a:solidFill>
              <a:srgbClr val="00B05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70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10"/>
          <p:cNvSpPr txBox="1">
            <a:spLocks/>
          </p:cNvSpPr>
          <p:nvPr/>
        </p:nvSpPr>
        <p:spPr>
          <a:xfrm>
            <a:off x="1115518" y="1066800"/>
            <a:ext cx="3227882" cy="3961150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Font typeface="Arial" pitchFamily="34" charset="0"/>
              <a:buNone/>
            </a:pPr>
            <a:r>
              <a:rPr lang="bn-BD" sz="3600" u="sng" dirty="0" smtClean="0">
                <a:solidFill>
                  <a:srgbClr val="0052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u="sng" dirty="0">
              <a:solidFill>
                <a:srgbClr val="0052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Content Placeholder 12"/>
          <p:cNvSpPr txBox="1">
            <a:spLocks/>
          </p:cNvSpPr>
          <p:nvPr/>
        </p:nvSpPr>
        <p:spPr>
          <a:xfrm>
            <a:off x="4544288" y="1066800"/>
            <a:ext cx="3325978" cy="3943933"/>
          </a:xfrm>
          <a:prstGeom prst="rect">
            <a:avLst/>
          </a:prstGeom>
          <a:ln w="66675">
            <a:solidFill>
              <a:schemeClr val="tx1"/>
            </a:solidFill>
          </a:ln>
        </p:spPr>
        <p:txBody>
          <a:bodyPr/>
          <a:lstStyle/>
          <a:p>
            <a:pPr marL="342900" lvl="0" indent="-342900" algn="ctr">
              <a:defRPr/>
            </a:pPr>
            <a:r>
              <a:rPr kumimoji="0" lang="bn-BD" sz="3600" b="1" i="0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uLnTx/>
                <a:uFillTx/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kumimoji="0" lang="bn-BD" sz="3600" b="1" i="0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32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শ্রে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অষ্টম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বিষয়</a:t>
            </a:r>
            <a:r>
              <a:rPr kumimoji="0" lang="en-US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</a:t>
            </a:r>
            <a:r>
              <a:rPr kumimoji="0" lang="bn-BD" sz="24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যোগাযোগ</a:t>
            </a:r>
            <a:r>
              <a:rPr lang="en-US" sz="2400" b="1" noProof="0" dirty="0" smtClean="0">
                <a:ln/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noProof="0" dirty="0" err="1" smtClean="0">
                <a:ln/>
                <a:latin typeface="NikoshBAN" pitchFamily="2" charset="0"/>
                <a:cs typeface="NikoshBAN" pitchFamily="2" charset="0"/>
              </a:rPr>
              <a:t>প্রযুক্তি</a:t>
            </a:r>
            <a:endParaRPr lang="en-US" sz="2400" b="1" noProof="0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অধ্যায়</a:t>
            </a:r>
            <a:r>
              <a:rPr kumimoji="0" lang="en-US" sz="3600" b="1" i="0" u="none" strike="noStrike" kern="1200" cap="none" spc="0" normalizeH="0" baseline="0" noProof="0" dirty="0" smtClean="0">
                <a:ln/>
                <a:effectLst/>
                <a:uLnTx/>
                <a:uFillTx/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 smtClean="0">
                <a:ln/>
                <a:latin typeface="NikoshBAN" pitchFamily="2" charset="0"/>
                <a:cs typeface="NikoshBAN" pitchFamily="2" charset="0"/>
              </a:rPr>
              <a:t>তৃতীয়</a:t>
            </a:r>
            <a:endParaRPr kumimoji="0" lang="en-US" sz="2400" b="1" i="0" u="none" strike="noStrike" kern="1200" cap="none" spc="0" normalizeH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২০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৫০ </a:t>
            </a: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b="1" dirty="0" smtClean="0">
              <a:ln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b="1" dirty="0" err="1" smtClean="0">
                <a:ln/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3200" b="1" dirty="0" smtClean="0">
                <a:ln/>
                <a:latin typeface="NikoshBAN" pitchFamily="2" charset="0"/>
                <a:cs typeface="NikoshBAN" pitchFamily="2" charset="0"/>
              </a:rPr>
              <a:t>: </a:t>
            </a:r>
            <a:endParaRPr kumimoji="0" lang="bn-BD" sz="3200" b="1" i="0" u="none" strike="noStrike" kern="1200" cap="none" spc="0" normalizeH="0" baseline="0" noProof="0" dirty="0" smtClean="0">
              <a:ln/>
              <a:effectLst/>
              <a:uLnTx/>
              <a:uFillTx/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11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lang="en-US" sz="2800" b="1" u="sng" dirty="0" smtClean="0">
              <a:ln/>
              <a:solidFill>
                <a:srgbClr val="4F032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581400"/>
            <a:ext cx="39346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400" b="1" u="sng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মতিয়ার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রহমান</a:t>
            </a:r>
            <a:r>
              <a:rPr lang="en-US" sz="2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>
              <a:defRPr/>
            </a:pP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সিনিয়র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14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400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1400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যশোর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এন্ড</a:t>
            </a:r>
            <a:r>
              <a:rPr lang="en-US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কলেজ</a:t>
            </a:r>
            <a:endParaRPr lang="en-US" b="1" dirty="0" smtClean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motiarjsmsc@gmail.com</a:t>
            </a:r>
          </a:p>
          <a:p>
            <a:pPr algn="ctr">
              <a:defRPr/>
            </a:pP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Mob: </a:t>
            </a:r>
            <a:r>
              <a:rPr lang="en-US" sz="16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01781-595759</a:t>
            </a:r>
            <a:endParaRPr lang="en-US" sz="1600" b="1" dirty="0">
              <a:ln w="1905"/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505200" y="5715000"/>
            <a:ext cx="21336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914" name="Picture 2" descr="E:\MOTIAR\Motiar improtant\motiar\Motiar Picture\Sar01 cop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9859" y="1938012"/>
            <a:ext cx="1219200" cy="15671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955471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"/>
            <a:ext cx="7543800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6241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0" y="35004"/>
            <a:ext cx="29210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3037582"/>
            <a:ext cx="8382000" cy="1077218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6095" y="4373941"/>
            <a:ext cx="8572500" cy="1815882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মোঃ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কবির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সহকারী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bn-IN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মোঃ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আহসানুল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আরেফিন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চৌধুরী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সহকারি </a:t>
            </a:r>
            <a:r>
              <a:rPr lang="bn-IN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অধ্যাপক, টিটিসি,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পাবনা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 মির্জা মোঃ দিদারুল আ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নাম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bn-BD" sz="2800" b="1" dirty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টিটিসি, </a:t>
            </a:r>
            <a:r>
              <a:rPr lang="bn-BD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ঢাকা</a:t>
            </a:r>
            <a:endParaRPr lang="en-US" sz="2800" b="1" dirty="0" smtClean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  <a:p>
            <a:pPr algn="ctr"/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জনাব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মো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.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সাজ্জাদ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হোসেন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খান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প্রভাষক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(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শিক্ষা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),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টিটিসি</a:t>
            </a:r>
            <a:r>
              <a:rPr lang="en-US" sz="2800" b="1" dirty="0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2800" b="1" dirty="0" err="1" smtClean="0">
                <a:solidFill>
                  <a:prstClr val="black"/>
                </a:solidFill>
                <a:latin typeface="Nikosh" pitchFamily="2" charset="0"/>
                <a:cs typeface="Nikosh" pitchFamily="2" charset="0"/>
              </a:rPr>
              <a:t>খুলনা</a:t>
            </a:r>
            <a:endParaRPr lang="bn-BD" sz="2800" b="1" dirty="0">
              <a:solidFill>
                <a:prstClr val="black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676400"/>
            <a:ext cx="8212282" cy="1200329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00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00"/>
              </a:solidFill>
              <a:latin typeface="Nikosh" pitchFamily="2" charset="0"/>
              <a:cs typeface="Nikosh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53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7558148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209800" y="990600"/>
            <a:ext cx="5181600" cy="646331"/>
          </a:xfrm>
          <a:prstGeom prst="rect">
            <a:avLst/>
          </a:prstGeom>
          <a:ln>
            <a:noFill/>
          </a:ln>
          <a:effectLst>
            <a:glow rad="228600">
              <a:srgbClr val="00B050">
                <a:alpha val="40000"/>
              </a:srgb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প্রতিবা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দের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bn-BD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703616"/>
            <a:ext cx="3429000" cy="769441"/>
          </a:xfrm>
          <a:prstGeom prst="rect">
            <a:avLst/>
          </a:prstGeom>
          <a:ln w="5715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4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bn-BD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নিরসন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8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 Arrow 4"/>
          <p:cNvSpPr/>
          <p:nvPr/>
        </p:nvSpPr>
        <p:spPr>
          <a:xfrm>
            <a:off x="447675" y="2933700"/>
            <a:ext cx="8210550" cy="3771900"/>
          </a:xfrm>
          <a:prstGeom prst="leftRightArrow">
            <a:avLst>
              <a:gd name="adj1" fmla="val 44697"/>
              <a:gd name="adj2" fmla="val 50000"/>
            </a:avLst>
          </a:prstGeom>
          <a:noFill/>
          <a:ln w="571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b="1" dirty="0">
              <a:ln w="0"/>
              <a:solidFill>
                <a:schemeClr val="accent2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1801" y="609600"/>
            <a:ext cx="3886200" cy="923330"/>
          </a:xfrm>
          <a:prstGeom prst="rect">
            <a:avLst/>
          </a:prstGeom>
          <a:solidFill>
            <a:srgbClr val="FF9999"/>
          </a:solidFill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BD" sz="5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ু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র্নীতি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নিরসন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4274" name="Picture 2" descr="E:\MOTIAR\Motiar D. Content\Class Viii\Picture\পাঠ ৫৫\s 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2286000"/>
            <a:ext cx="5486400" cy="3205163"/>
          </a:xfrm>
          <a:prstGeom prst="rect">
            <a:avLst/>
          </a:prstGeom>
          <a:noFill/>
        </p:spPr>
      </p:pic>
      <p:pic>
        <p:nvPicPr>
          <p:cNvPr id="2051" name="Picture 3" descr="E:\MOTIAR\Motiar D. Content\Class Viii\Picture\New folder\corruption-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17" y="2439238"/>
            <a:ext cx="1814434" cy="99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501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12618" y="2133600"/>
            <a:ext cx="7772400" cy="2062103"/>
          </a:xfrm>
          <a:prstGeom prst="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BD" sz="3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n w="1905"/>
              <a:solidFill>
                <a:schemeClr val="tx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নিরসনে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তথ্যপ্রযুক্তির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ভূমিকা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ই-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টেন্ডারিংয়ের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ই-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কর্মাসের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সুবিধা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উল্লেখ ক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রতে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493455"/>
            <a:ext cx="2895600" cy="923330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95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E:\MOTIAR\Motiar D. Content\Class Viii\Picture\New folder\CC11N50H_2005資料照片_N31F_N71_copy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" y="4114801"/>
            <a:ext cx="2371725" cy="20574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MOTIAR\Motiar D. Content\Class Viii\Picture\New folder\pakistan-police-caught-bribin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57200"/>
            <a:ext cx="2455636" cy="210589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E:\MOTIAR\Motiar D. Content\Class Viii\Picture\New folder\IndiaTvbd8cdf_vehicles-chall4403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571" y="429491"/>
            <a:ext cx="2819400" cy="21336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E:\MOTIAR\Motiar D. Content\Class Viii\Picture\New folder\s2.reutersmedia.net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1364" y="3768436"/>
            <a:ext cx="2747703" cy="23336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0" y="2563091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ভারত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7636" y="2784534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পাকিস্থান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60674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চীন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29400" y="6067425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আমেরিকা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2830224" y="1950799"/>
            <a:ext cx="3272703" cy="2590800"/>
          </a:xfrm>
          <a:prstGeom prst="ellipse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দেশেই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অনিয়ম</a:t>
            </a:r>
            <a:r>
              <a:rPr lang="en-US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রয়েছে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43000" y="429492"/>
            <a:ext cx="6477000" cy="5822508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65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:\MOTIAR\Motiar D. Content\Class Viii\Picture\New folder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8800"/>
            <a:ext cx="41148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38200" y="760274"/>
            <a:ext cx="7162800" cy="646331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কমানোর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শক্তিশা</a:t>
            </a:r>
            <a:r>
              <a:rPr lang="bn-BD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লী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অস্ত্র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600" dirty="0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n w="18415" cmpd="sng"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তথ্যপ্রযুক্তি</a:t>
            </a:r>
            <a:endParaRPr lang="en-US" sz="3600" dirty="0">
              <a:ln w="18415" cmpd="sng"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 descr="C:\Users\RAFI\Desktop\cctv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828800"/>
            <a:ext cx="3810000" cy="3581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59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MOTIAR\Motiar D. Content\Class Viii\Picture\New folder\No-Corrup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2" y="2057400"/>
            <a:ext cx="7391400" cy="3505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B0F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11382" y="651164"/>
            <a:ext cx="6477000" cy="830997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দূর্নীতি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dirty="0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n w="18415" cmpd="sng">
                  <a:solidFill>
                    <a:schemeClr val="tx1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গোপনে</a:t>
            </a:r>
            <a:endParaRPr lang="en-US" sz="4800" dirty="0">
              <a:ln w="18415" cmpd="sng">
                <a:solidFill>
                  <a:schemeClr val="tx1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734</Words>
  <Application>Microsoft Office PowerPoint</Application>
  <PresentationFormat>On-screen Show (4:3)</PresentationFormat>
  <Paragraphs>99</Paragraphs>
  <Slides>31</Slides>
  <Notes>5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4" baseType="lpstr">
      <vt:lpstr>Office Theme</vt:lpstr>
      <vt:lpstr>Packager Shell Object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Motiar</dc:creator>
  <cp:lastModifiedBy>user</cp:lastModifiedBy>
  <cp:revision>74</cp:revision>
  <dcterms:created xsi:type="dcterms:W3CDTF">2015-05-30T02:56:30Z</dcterms:created>
  <dcterms:modified xsi:type="dcterms:W3CDTF">2016-08-09T14:47:45Z</dcterms:modified>
</cp:coreProperties>
</file>